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6076BE-2B74-45B2-B2B2-A93EE6B688E1}">
  <a:tblStyle styleId="{0F6076BE-2B74-45B2-B2B2-A93EE6B688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34c639d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34c639d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arnold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384cbc78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384cbc78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arnold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384cbc78e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384cbc78e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stella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384cbc78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384cbc78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yisheng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CN"/>
              <a:t>FPGA + peripherals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CN"/>
              <a:t>API endpoint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384cbc78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384cbc78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CN"/>
              <a:t>did everything together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CN"/>
              <a:t>colour legend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384cbc78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384cbc78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rain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zh-CN" sz="1400">
                <a:solidFill>
                  <a:srgbClr val="595959"/>
                </a:solidFill>
              </a:rPr>
              <a:t>De1-SoC did not have enough on-chip memory blocks to fit both our VGA controller and the frame buffer for GPIO Camera.</a:t>
            </a:r>
            <a:endParaRPr sz="1400"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zh-CN" sz="1400">
                <a:solidFill>
                  <a:srgbClr val="595959"/>
                </a:solidFill>
              </a:rPr>
              <a:t>Need a way of communicating large chunks of data (i.e. a picture) from the FPGA to the HPS</a:t>
            </a:r>
            <a:endParaRPr sz="1400"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zh-CN" sz="1400">
                <a:solidFill>
                  <a:srgbClr val="595959"/>
                </a:solidFill>
              </a:rPr>
              <a:t>Alternative Solution:</a:t>
            </a:r>
            <a:endParaRPr sz="1400">
              <a:solidFill>
                <a:srgbClr val="595959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zh-CN" sz="1400">
                <a:solidFill>
                  <a:srgbClr val="595959"/>
                </a:solidFill>
              </a:rPr>
              <a:t>Using a USB Camera connected to De1-SoC interfaced with a python2 script which allowed us to run an OpenCV script to detect movement.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384cbc78e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384cbc78e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arnold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384cbc78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384cbc78e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681d0624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681d0624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 b="1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arnold</a:t>
            </a:r>
            <a:endParaRPr sz="1050" b="1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b="1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 b="1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SPYCAT is a virtual pet system built with a De1-SoC FPGA board. Its aim is to improve the user’s quality of life by providing companionship and virtual interaction with friends. </a:t>
            </a:r>
            <a:endParaRPr sz="1050" b="1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b="1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384cbc78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384cbc78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arnold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384cbc78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384cbc78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rain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384cbc78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384cbc78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yisheng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384cbc78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384cbc78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arnold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384cbc78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384cbc78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stella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CN"/>
              <a:t>friendship_points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384cbc78e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384cbc78e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yimagesearch.com/2015/05/25/basic-motion-detection-and-tracking-with-python-and-opencv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eople.ece.cornell.edu/land/courses/ece5760/DE1_SOC/HPS_peripherials/DSP_index.html" TargetMode="External"/><Relationship Id="rId4" Type="http://schemas.openxmlformats.org/officeDocument/2006/relationships/hyperlink" Target="https://lodev.org/lodepn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jGQYYytCD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S.P.Y.C.A.T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Smart Pet You Care About Tons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200" y="230900"/>
            <a:ext cx="7593101" cy="472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Hardware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Software</a:t>
            </a:r>
            <a:endParaRPr/>
          </a:p>
        </p:txBody>
      </p:sp>
      <p:sp>
        <p:nvSpPr>
          <p:cNvPr id="115" name="Google Shape;115;p23"/>
          <p:cNvSpPr/>
          <p:nvPr/>
        </p:nvSpPr>
        <p:spPr>
          <a:xfrm>
            <a:off x="4409950" y="1398075"/>
            <a:ext cx="1820100" cy="163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3"/>
          <p:cNvSpPr/>
          <p:nvPr/>
        </p:nvSpPr>
        <p:spPr>
          <a:xfrm>
            <a:off x="2321850" y="1426238"/>
            <a:ext cx="991625" cy="7902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3"/>
          <p:cNvSpPr/>
          <p:nvPr/>
        </p:nvSpPr>
        <p:spPr>
          <a:xfrm>
            <a:off x="2208938" y="2794363"/>
            <a:ext cx="1217400" cy="79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" name="Google Shape;118;p23"/>
          <p:cNvCxnSpPr>
            <a:stCxn id="116" idx="3"/>
            <a:endCxn id="117" idx="0"/>
          </p:cNvCxnSpPr>
          <p:nvPr/>
        </p:nvCxnSpPr>
        <p:spPr>
          <a:xfrm>
            <a:off x="2817662" y="2216438"/>
            <a:ext cx="0" cy="57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23"/>
          <p:cNvSpPr/>
          <p:nvPr/>
        </p:nvSpPr>
        <p:spPr>
          <a:xfrm>
            <a:off x="7255400" y="1824225"/>
            <a:ext cx="1217400" cy="79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" name="Google Shape;120;p23"/>
          <p:cNvCxnSpPr>
            <a:stCxn id="119" idx="1"/>
            <a:endCxn id="115" idx="3"/>
          </p:cNvCxnSpPr>
          <p:nvPr/>
        </p:nvCxnSpPr>
        <p:spPr>
          <a:xfrm rot="10800000">
            <a:off x="6230000" y="2213625"/>
            <a:ext cx="10254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23"/>
          <p:cNvCxnSpPr>
            <a:stCxn id="115" idx="3"/>
            <a:endCxn id="119" idx="1"/>
          </p:cNvCxnSpPr>
          <p:nvPr/>
        </p:nvCxnSpPr>
        <p:spPr>
          <a:xfrm>
            <a:off x="6230050" y="2213625"/>
            <a:ext cx="10254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23"/>
          <p:cNvSpPr txBox="1"/>
          <p:nvPr/>
        </p:nvSpPr>
        <p:spPr>
          <a:xfrm>
            <a:off x="7344400" y="3748800"/>
            <a:ext cx="15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800" y="1614711"/>
            <a:ext cx="607800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467" y="2949162"/>
            <a:ext cx="854381" cy="4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/>
        </p:nvSpPr>
        <p:spPr>
          <a:xfrm>
            <a:off x="2065725" y="3531975"/>
            <a:ext cx="160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Roboto"/>
                <a:ea typeface="Roboto"/>
                <a:cs typeface="Roboto"/>
                <a:sym typeface="Roboto"/>
              </a:rPr>
              <a:t>Website Frontend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300" y="2149387"/>
            <a:ext cx="1292813" cy="71192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2321825" y="2233875"/>
            <a:ext cx="112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Roboto"/>
                <a:ea typeface="Roboto"/>
                <a:cs typeface="Roboto"/>
                <a:sym typeface="Roboto"/>
              </a:rPr>
              <a:t>Database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0012" y="1398075"/>
            <a:ext cx="1217400" cy="77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64375" y="1884558"/>
            <a:ext cx="792550" cy="6695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3"/>
          <p:cNvCxnSpPr>
            <a:stCxn id="116" idx="4"/>
            <a:endCxn id="115" idx="1"/>
          </p:cNvCxnSpPr>
          <p:nvPr/>
        </p:nvCxnSpPr>
        <p:spPr>
          <a:xfrm>
            <a:off x="3313475" y="1821338"/>
            <a:ext cx="1096500" cy="3924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23"/>
          <p:cNvCxnSpPr>
            <a:stCxn id="115" idx="1"/>
            <a:endCxn id="116" idx="4"/>
          </p:cNvCxnSpPr>
          <p:nvPr/>
        </p:nvCxnSpPr>
        <p:spPr>
          <a:xfrm rot="10800000">
            <a:off x="3313450" y="1821225"/>
            <a:ext cx="1096500" cy="3924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23"/>
          <p:cNvCxnSpPr>
            <a:endCxn id="115" idx="1"/>
          </p:cNvCxnSpPr>
          <p:nvPr/>
        </p:nvCxnSpPr>
        <p:spPr>
          <a:xfrm rot="10800000" flipH="1">
            <a:off x="3869650" y="2213625"/>
            <a:ext cx="540300" cy="1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133;p23"/>
          <p:cNvCxnSpPr>
            <a:endCxn id="116" idx="4"/>
          </p:cNvCxnSpPr>
          <p:nvPr/>
        </p:nvCxnSpPr>
        <p:spPr>
          <a:xfrm rot="10800000">
            <a:off x="3313475" y="1821338"/>
            <a:ext cx="5562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4" name="Google Shape;13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050" y="1216825"/>
            <a:ext cx="8786949" cy="36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b="7995"/>
          <a:stretch/>
        </p:blipFill>
        <p:spPr>
          <a:xfrm>
            <a:off x="1246925" y="865750"/>
            <a:ext cx="6958377" cy="40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311700" y="183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Website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Contributions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" name="Google Shape;150;p26"/>
          <p:cNvGraphicFramePr/>
          <p:nvPr/>
        </p:nvGraphicFramePr>
        <p:xfrm>
          <a:off x="755088" y="13483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{0F6076BE-2B74-45B2-B2B2-A93EE6B688E1}</a:tableStyleId>
              </a:tblPr>
              <a:tblGrid>
                <a:gridCol w="190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/>
                        <a:t>Arnold</a:t>
                      </a:r>
                      <a:endParaRPr sz="1300" b="1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/>
                        <a:t>Rain</a:t>
                      </a:r>
                      <a:endParaRPr sz="1300" b="1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/>
                        <a:t>Stella</a:t>
                      </a:r>
                      <a:endParaRPr sz="1300" b="1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/>
                        <a:t>Yisheng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2950">
                <a:tc>
                  <a:txBody>
                    <a:bodyPr/>
                    <a:lstStyle/>
                    <a:p>
                      <a:pPr marL="269999" lvl="0" indent="-262549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FF00"/>
                          </a:highlight>
                        </a:rPr>
                        <a:t>USB Webcam</a:t>
                      </a:r>
                      <a:endParaRPr sz="1300">
                        <a:highlight>
                          <a:srgbClr val="FFFF00"/>
                        </a:highlight>
                      </a:endParaRPr>
                    </a:p>
                    <a:p>
                      <a:pPr marL="269999" lvl="0" indent="-262549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0000"/>
                          </a:highlight>
                        </a:rPr>
                        <a:t>GPIO Camera</a:t>
                      </a:r>
                      <a:endParaRPr sz="1300">
                        <a:highlight>
                          <a:srgbClr val="FF0000"/>
                        </a:highlight>
                      </a:endParaRPr>
                    </a:p>
                    <a:p>
                      <a:pPr marL="269999" lvl="0" indent="-262549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FF00"/>
                          </a:highlight>
                        </a:rPr>
                        <a:t>GUI logic</a:t>
                      </a:r>
                      <a:endParaRPr sz="1300">
                        <a:highlight>
                          <a:srgbClr val="FFFF00"/>
                        </a:highlight>
                      </a:endParaRPr>
                    </a:p>
                    <a:p>
                      <a:pPr marL="269999" lvl="0" indent="-262549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00FF00"/>
                          </a:highlight>
                        </a:rPr>
                        <a:t>API integration</a:t>
                      </a:r>
                      <a:endParaRPr sz="1300">
                        <a:highlight>
                          <a:srgbClr val="00FF00"/>
                        </a:highlight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69999" lvl="0" indent="-262549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FF00"/>
                          </a:highlight>
                        </a:rPr>
                        <a:t>Backend integration</a:t>
                      </a:r>
                      <a:endParaRPr sz="1300">
                        <a:highlight>
                          <a:srgbClr val="FFFF00"/>
                        </a:highlight>
                      </a:endParaRPr>
                    </a:p>
                    <a:p>
                      <a:pPr marL="269999" lvl="0" indent="-262549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EC2</a:t>
                      </a:r>
                      <a:endParaRPr sz="1300">
                        <a:highlight>
                          <a:srgbClr val="FFFF00"/>
                        </a:highlight>
                      </a:endParaRPr>
                    </a:p>
                    <a:p>
                      <a:pPr marL="269999" lvl="0" indent="-262549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00FF00"/>
                          </a:highlight>
                        </a:rPr>
                        <a:t>Website UI</a:t>
                      </a:r>
                      <a:endParaRPr sz="1300">
                        <a:highlight>
                          <a:srgbClr val="00FF00"/>
                        </a:highlight>
                      </a:endParaRPr>
                    </a:p>
                    <a:p>
                      <a:pPr marL="269999" lvl="0" indent="-262549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9900"/>
                          </a:highlight>
                        </a:rPr>
                        <a:t>Motion detection</a:t>
                      </a:r>
                      <a:endParaRPr sz="1300">
                        <a:highlight>
                          <a:srgbClr val="FF9900"/>
                        </a:highlight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69999" lvl="0" indent="-262549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FF00"/>
                          </a:highlight>
                        </a:rPr>
                        <a:t>Wifi module</a:t>
                      </a:r>
                      <a:endParaRPr sz="1300">
                        <a:highlight>
                          <a:srgbClr val="FFFF00"/>
                        </a:highlight>
                      </a:endParaRPr>
                    </a:p>
                    <a:p>
                      <a:pPr marL="269999" lvl="0" indent="-262549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FF00"/>
                          </a:highlight>
                        </a:rPr>
                        <a:t>LUA scripts</a:t>
                      </a:r>
                      <a:endParaRPr sz="1300">
                        <a:highlight>
                          <a:srgbClr val="FFFF00"/>
                        </a:highlight>
                      </a:endParaRPr>
                    </a:p>
                    <a:p>
                      <a:pPr marL="269999" lvl="0" indent="-262549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00FF00"/>
                          </a:highlight>
                        </a:rPr>
                        <a:t>Node server</a:t>
                      </a:r>
                      <a:endParaRPr sz="1300">
                        <a:highlight>
                          <a:srgbClr val="00FF00"/>
                        </a:highlight>
                      </a:endParaRPr>
                    </a:p>
                    <a:p>
                      <a:pPr marL="269999" lvl="0" indent="-262549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9900"/>
                          </a:highlight>
                        </a:rPr>
                        <a:t>Audio C code</a:t>
                      </a:r>
                      <a:endParaRPr sz="1300">
                        <a:highlight>
                          <a:srgbClr val="FF9900"/>
                        </a:highlight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69999" lvl="0" indent="-262549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9900"/>
                          </a:highlight>
                        </a:rPr>
                        <a:t>Serial controller</a:t>
                      </a:r>
                      <a:endParaRPr sz="1300">
                        <a:highlight>
                          <a:srgbClr val="FF9900"/>
                        </a:highlight>
                      </a:endParaRPr>
                    </a:p>
                    <a:p>
                      <a:pPr marL="269999" lvl="0" indent="-262549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FF00"/>
                          </a:highlight>
                        </a:rPr>
                        <a:t>VGA </a:t>
                      </a:r>
                      <a:endParaRPr sz="1300">
                        <a:highlight>
                          <a:srgbClr val="FFFF00"/>
                        </a:highlight>
                      </a:endParaRPr>
                    </a:p>
                    <a:p>
                      <a:pPr marL="269999" lvl="0" indent="-262549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FF00"/>
                          </a:highlight>
                        </a:rPr>
                        <a:t>Touchscreen</a:t>
                      </a:r>
                      <a:endParaRPr sz="1300">
                        <a:highlight>
                          <a:srgbClr val="FFFF00"/>
                        </a:highlight>
                      </a:endParaRPr>
                    </a:p>
                    <a:p>
                      <a:pPr marL="269999" lvl="0" indent="-262549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9900"/>
                          </a:highlight>
                        </a:rPr>
                        <a:t>GUI</a:t>
                      </a:r>
                      <a:endParaRPr sz="1300">
                        <a:highlight>
                          <a:srgbClr val="FF9900"/>
                        </a:highlight>
                      </a:endParaRPr>
                    </a:p>
                    <a:p>
                      <a:pPr marL="269999" lvl="0" indent="-262549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00FF00"/>
                          </a:highlight>
                        </a:rPr>
                        <a:t>Website UI</a:t>
                      </a:r>
                      <a:endParaRPr sz="1300">
                        <a:highlight>
                          <a:srgbClr val="00FF00"/>
                        </a:highlight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075">
                <a:tc gridSpan="4">
                  <a:txBody>
                    <a:bodyPr/>
                    <a:lstStyle/>
                    <a:p>
                      <a:pPr marL="457200" lvl="0" indent="-3111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9900"/>
                          </a:highlight>
                        </a:rPr>
                        <a:t>Integration</a:t>
                      </a:r>
                      <a:endParaRPr sz="1300">
                        <a:highlight>
                          <a:srgbClr val="FF9900"/>
                        </a:highlight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Contributions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zh-CN" sz="2755">
                <a:solidFill>
                  <a:srgbClr val="2D3B45"/>
                </a:solidFill>
                <a:highlight>
                  <a:srgbClr val="FFFFFF"/>
                </a:highlight>
              </a:rPr>
              <a:t>Acknowledgement</a:t>
            </a:r>
            <a:endParaRPr sz="4133"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Wifi / Serial Connection: TA Jared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Motion Detection: 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https://pyimagesearch.com/2015/05/25/basic-motion-detection-and-tracking-with-python-and-opencv/</a:t>
            </a:r>
            <a:r>
              <a:rPr lang="zh-CN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GUI PNG loder: </a:t>
            </a:r>
            <a:r>
              <a:rPr lang="zh-CN" u="sng">
                <a:solidFill>
                  <a:schemeClr val="hlink"/>
                </a:solidFill>
                <a:hlinkClick r:id="rId4"/>
              </a:rPr>
              <a:t>https://lodev.org/lodepng/</a:t>
            </a:r>
            <a:r>
              <a:rPr lang="zh-CN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Audio: </a:t>
            </a:r>
            <a:r>
              <a:rPr lang="zh-CN" u="sng">
                <a:solidFill>
                  <a:schemeClr val="hlink"/>
                </a:solidFill>
                <a:hlinkClick r:id="rId5"/>
              </a:rPr>
              <a:t>https://people.ece.cornell.edu/land/courses/ece5760/DE1_SOC/HPS_peripherials/DSP_index.html</a:t>
            </a:r>
            <a:r>
              <a:rPr lang="zh-CN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hlinkClick r:id="rId3"/>
              </a:rPr>
              <a:t>Demo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Google Shape;60;p14"/>
          <p:cNvGraphicFramePr/>
          <p:nvPr/>
        </p:nvGraphicFramePr>
        <p:xfrm>
          <a:off x="942163" y="10960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{0F6076BE-2B74-45B2-B2B2-A93EE6B688E1}</a:tableStyleId>
              </a:tblPr>
              <a:tblGrid>
                <a:gridCol w="176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5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7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/>
                        <a:t>Arnold Ying</a:t>
                      </a:r>
                      <a:endParaRPr sz="13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/>
                        <a:t>Stella Wang</a:t>
                      </a:r>
                      <a:endParaRPr sz="13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/>
                        <a:t>Rain Zhang</a:t>
                      </a:r>
                      <a:endParaRPr sz="13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/>
                        <a:t>Yisheng Liu</a:t>
                      </a:r>
                      <a:endParaRPr sz="13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363" y="1096007"/>
            <a:ext cx="1775900" cy="17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375" y="2871903"/>
            <a:ext cx="1775900" cy="17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5925" y="1096000"/>
            <a:ext cx="1775900" cy="17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5925" y="2871900"/>
            <a:ext cx="1775899" cy="17758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856763" y="251950"/>
            <a:ext cx="343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612"/>
              <a:buFont typeface="Arial"/>
              <a:buNone/>
            </a:pPr>
            <a:r>
              <a:rPr lang="zh-CN">
                <a:solidFill>
                  <a:schemeClr val="dk2"/>
                </a:solidFill>
              </a:rPr>
              <a:t>L2B group 15</a:t>
            </a:r>
            <a:endParaRPr sz="4133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Project Inspiration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l="14996" r="7579"/>
          <a:stretch/>
        </p:blipFill>
        <p:spPr>
          <a:xfrm>
            <a:off x="120775" y="1170125"/>
            <a:ext cx="2958351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324" y="11701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2308" y="1170125"/>
            <a:ext cx="229109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Project overview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675" y="0"/>
            <a:ext cx="939076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00" y="-363000"/>
            <a:ext cx="8251150" cy="550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50" y="0"/>
            <a:ext cx="7897101" cy="527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331" y="0"/>
            <a:ext cx="769532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Schematics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1297</Words>
  <Application>Microsoft Office PowerPoint</Application>
  <PresentationFormat>On-screen Show (16:9)</PresentationFormat>
  <Paragraphs>74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Roboto</vt:lpstr>
      <vt:lpstr>Arial</vt:lpstr>
      <vt:lpstr>Simple Light</vt:lpstr>
      <vt:lpstr>S.P.Y.C.A.T</vt:lpstr>
      <vt:lpstr>L2B group 15</vt:lpstr>
      <vt:lpstr>Project Inspiration</vt:lpstr>
      <vt:lpstr>Project overview</vt:lpstr>
      <vt:lpstr>PowerPoint Presentation</vt:lpstr>
      <vt:lpstr>PowerPoint Presentation</vt:lpstr>
      <vt:lpstr>PowerPoint Presentation</vt:lpstr>
      <vt:lpstr>PowerPoint Presentation</vt:lpstr>
      <vt:lpstr>Schematics</vt:lpstr>
      <vt:lpstr>Hardware</vt:lpstr>
      <vt:lpstr>Software</vt:lpstr>
      <vt:lpstr>Website</vt:lpstr>
      <vt:lpstr>Contributions</vt:lpstr>
      <vt:lpstr>Contributions</vt:lpstr>
      <vt:lpstr>Acknowledgement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S.P.Y.C.A.T</dc:title>
  <cp:lastModifiedBy>stellaw1@student.ubc.ca</cp:lastModifiedBy>
  <cp:revision>1</cp:revision>
  <dcterms:modified xsi:type="dcterms:W3CDTF">2022-09-11T07:38:44Z</dcterms:modified>
</cp:coreProperties>
</file>